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0" r:id="rId3"/>
    <p:sldId id="298" r:id="rId4"/>
    <p:sldId id="299" r:id="rId5"/>
    <p:sldId id="300" r:id="rId6"/>
    <p:sldId id="301" r:id="rId7"/>
    <p:sldId id="302" r:id="rId8"/>
    <p:sldId id="291" r:id="rId9"/>
    <p:sldId id="297" r:id="rId10"/>
    <p:sldId id="261" r:id="rId11"/>
    <p:sldId id="262" r:id="rId12"/>
    <p:sldId id="288" r:id="rId13"/>
    <p:sldId id="295" r:id="rId14"/>
    <p:sldId id="296" r:id="rId15"/>
    <p:sldId id="292" r:id="rId16"/>
    <p:sldId id="293" r:id="rId17"/>
    <p:sldId id="294" r:id="rId18"/>
    <p:sldId id="304" r:id="rId19"/>
    <p:sldId id="305" r:id="rId20"/>
    <p:sldId id="306" r:id="rId21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40" autoAdjust="0"/>
  </p:normalViewPr>
  <p:slideViewPr>
    <p:cSldViewPr>
      <p:cViewPr>
        <p:scale>
          <a:sx n="66" d="100"/>
          <a:sy n="66" d="100"/>
        </p:scale>
        <p:origin x="-1692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5EE3B4-0EA3-42B2-B4DB-0C680DBB4E7A}" type="doc">
      <dgm:prSet loTypeId="urn:microsoft.com/office/officeart/2005/8/layout/vProcess5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th-TH"/>
        </a:p>
      </dgm:t>
    </dgm:pt>
    <dgm:pt modelId="{9D465178-B632-4DBC-914C-15F1835904E3}">
      <dgm:prSet phldrT="[Text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แบบตรวจสอบคุณสมบัติและผลงานทางวิชาการ</a:t>
          </a:r>
          <a:endParaRPr lang="th-TH" dirty="0">
            <a:latin typeface="TH SarabunPSK" pitchFamily="34" charset="-34"/>
            <a:cs typeface="TH SarabunPSK" pitchFamily="34" charset="-34"/>
          </a:endParaRPr>
        </a:p>
      </dgm:t>
    </dgm:pt>
    <dgm:pt modelId="{DDF7DD50-5D3D-4FF9-9A3A-BB1D1F9CB103}" type="parTrans" cxnId="{4D139E2C-B91F-4B50-923A-6F92626D8BC5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B8D21902-D768-4FAB-899F-57D1B7500FF3}" type="sibTrans" cxnId="{4D139E2C-B91F-4B50-923A-6F92626D8BC5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2980FB5A-3E3F-4ACB-BF11-605636746E18}">
      <dgm:prSet phldrT="[Text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แบบสรุปรายละเอียดและรายชื่อผู้ทรงคุณวุฒิฯ </a:t>
          </a:r>
          <a:r>
            <a:rPr lang="th-TH" b="1" u="sng" dirty="0" smtClean="0">
              <a:latin typeface="TH SarabunPSK" pitchFamily="34" charset="-34"/>
              <a:cs typeface="TH SarabunPSK" pitchFamily="34" charset="-34"/>
            </a:rPr>
            <a:t>(พร้อม </a:t>
          </a:r>
          <a:r>
            <a:rPr lang="en-US" b="1" u="sng" dirty="0" smtClean="0">
              <a:latin typeface="TH SarabunPSK" pitchFamily="34" charset="-34"/>
              <a:cs typeface="TH SarabunPSK" pitchFamily="34" charset="-34"/>
            </a:rPr>
            <a:t>File)</a:t>
          </a:r>
          <a:r>
            <a:rPr lang="th-TH" b="1" u="sng" dirty="0" smtClean="0">
              <a:latin typeface="TH SarabunPSK" pitchFamily="34" charset="-34"/>
              <a:cs typeface="TH SarabunPSK" pitchFamily="34" charset="-34"/>
            </a:rPr>
            <a:t> </a:t>
          </a:r>
          <a:endParaRPr lang="th-TH" u="sng" dirty="0">
            <a:latin typeface="TH SarabunPSK" pitchFamily="34" charset="-34"/>
            <a:cs typeface="TH SarabunPSK" pitchFamily="34" charset="-34"/>
          </a:endParaRPr>
        </a:p>
      </dgm:t>
    </dgm:pt>
    <dgm:pt modelId="{A3A3AD73-73EF-46F2-9FBE-2ECEAD46F4B8}" type="parTrans" cxnId="{A59E77A8-CB2C-42E4-A394-1CA78F487F72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9551C602-C3E5-4AC6-B90C-51A2AAE4A375}" type="sibTrans" cxnId="{A59E77A8-CB2C-42E4-A394-1CA78F487F72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71105330-9AC4-4CC2-A353-FBA2038262C9}">
      <dgm:prSet phldrT="[Text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แบบคำขอรับการพิจารณากำหนดตำแหน่งทางวิชาการ (ก.พ.อ.03 จำนวน 10 ชุด) </a:t>
          </a:r>
          <a:r>
            <a:rPr lang="th-TH" b="1" u="sng" dirty="0" smtClean="0">
              <a:latin typeface="TH SarabunPSK" pitchFamily="34" charset="-34"/>
              <a:cs typeface="TH SarabunPSK" pitchFamily="34" charset="-34"/>
            </a:rPr>
            <a:t>(พร้อม </a:t>
          </a:r>
          <a:r>
            <a:rPr lang="en-US" b="1" u="sng" dirty="0" smtClean="0">
              <a:latin typeface="TH SarabunPSK" pitchFamily="34" charset="-34"/>
              <a:cs typeface="TH SarabunPSK" pitchFamily="34" charset="-34"/>
            </a:rPr>
            <a:t>File)</a:t>
          </a:r>
          <a:r>
            <a:rPr lang="th-TH" b="1" u="sng" dirty="0" smtClean="0">
              <a:latin typeface="TH SarabunPSK" pitchFamily="34" charset="-34"/>
              <a:cs typeface="TH SarabunPSK" pitchFamily="34" charset="-34"/>
            </a:rPr>
            <a:t> </a:t>
          </a:r>
          <a:endParaRPr lang="th-TH" b="1" u="sng" dirty="0">
            <a:latin typeface="TH SarabunPSK" pitchFamily="34" charset="-34"/>
            <a:cs typeface="TH SarabunPSK" pitchFamily="34" charset="-34"/>
          </a:endParaRPr>
        </a:p>
      </dgm:t>
    </dgm:pt>
    <dgm:pt modelId="{46F5E9C0-541F-4D7C-B664-0280C73A3A3A}" type="parTrans" cxnId="{051D3C74-1EAB-47F0-A795-DB88088532FD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89FAA521-094B-4B8C-857E-A2F32131BBF5}" type="sibTrans" cxnId="{051D3C74-1EAB-47F0-A795-DB88088532FD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DC387834-730D-46A7-A422-554979F05CA1}">
      <dgm:prSet phldrT="[Text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ผลงานทางวิชาการ 6 ชุด</a:t>
          </a:r>
          <a:endParaRPr lang="th-TH" b="1" dirty="0">
            <a:latin typeface="TH SarabunPSK" pitchFamily="34" charset="-34"/>
            <a:cs typeface="TH SarabunPSK" pitchFamily="34" charset="-34"/>
          </a:endParaRPr>
        </a:p>
      </dgm:t>
    </dgm:pt>
    <dgm:pt modelId="{B97034CA-2809-4809-9C4B-4BFD37B9E94C}" type="parTrans" cxnId="{0A06C341-A10A-4757-B9C4-BF54155818CE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C3DF84F3-9638-4684-819F-BA789C8E74E1}" type="sibTrans" cxnId="{0A06C341-A10A-4757-B9C4-BF54155818CE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09D921B3-3CA9-421D-BFD9-3ECD0776B20D}">
      <dgm:prSet phldrT="[Text]"/>
      <dgm:spPr/>
      <dgm:t>
        <a:bodyPr/>
        <a:lstStyle/>
        <a:p>
          <a:endParaRPr lang="th-TH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1C59FD07-9089-4D1A-AA0E-DD7B96E5B867}" type="parTrans" cxnId="{0D1B64F7-D5C7-484F-AD1C-11245F9971EE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BF983B4C-6F44-4346-94F9-E9956CB8F2B0}" type="sibTrans" cxnId="{0D1B64F7-D5C7-484F-AD1C-11245F9971EE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7B810709-9CD3-4138-9C0C-C48386CAA03B}">
      <dgm:prSet phldrT="[Text]"/>
      <dgm:spPr/>
      <dgm:t>
        <a:bodyPr/>
        <a:lstStyle/>
        <a:p>
          <a:r>
            <a:rPr lang="th-TH" b="1" dirty="0" smtClean="0">
              <a:latin typeface="TH SarabunPSK" pitchFamily="34" charset="-34"/>
              <a:cs typeface="TH SarabunPSK" pitchFamily="34" charset="-34"/>
            </a:rPr>
            <a:t>หลักฐานการประเมินผลการสอน 1 ชุด</a:t>
          </a:r>
          <a:endParaRPr lang="th-TH" b="1" dirty="0">
            <a:latin typeface="TH SarabunPSK" pitchFamily="34" charset="-34"/>
            <a:cs typeface="TH SarabunPSK" pitchFamily="34" charset="-34"/>
          </a:endParaRPr>
        </a:p>
      </dgm:t>
    </dgm:pt>
    <dgm:pt modelId="{0ABC1E84-3119-40CD-B024-80055E4CD801}" type="parTrans" cxnId="{31059DD3-5C7B-49DB-BD01-0B92E2053DB5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D6E475FA-5C50-43BF-B843-83115EE11D85}" type="sibTrans" cxnId="{31059DD3-5C7B-49DB-BD01-0B92E2053DB5}">
      <dgm:prSet/>
      <dgm:spPr/>
      <dgm:t>
        <a:bodyPr/>
        <a:lstStyle/>
        <a:p>
          <a:endParaRPr lang="th-TH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FA5714D0-1A5E-4999-BEC8-7EEAC183FCC3}">
      <dgm:prSet phldrT="[Text]"/>
      <dgm:spPr/>
      <dgm:t>
        <a:bodyPr/>
        <a:lstStyle/>
        <a:p>
          <a:endParaRPr lang="th-TH"/>
        </a:p>
      </dgm:t>
    </dgm:pt>
    <dgm:pt modelId="{9B4ED9B2-BDD0-4C74-95C7-15D4509057A2}" type="parTrans" cxnId="{5603AFA1-D594-45A0-AF2C-3E7783EE9CF4}">
      <dgm:prSet/>
      <dgm:spPr/>
      <dgm:t>
        <a:bodyPr/>
        <a:lstStyle/>
        <a:p>
          <a:endParaRPr lang="th-TH"/>
        </a:p>
      </dgm:t>
    </dgm:pt>
    <dgm:pt modelId="{03C29FF8-46E1-4E31-8CB7-42AE8678B024}" type="sibTrans" cxnId="{5603AFA1-D594-45A0-AF2C-3E7783EE9CF4}">
      <dgm:prSet/>
      <dgm:spPr/>
      <dgm:t>
        <a:bodyPr/>
        <a:lstStyle/>
        <a:p>
          <a:endParaRPr lang="th-TH"/>
        </a:p>
      </dgm:t>
    </dgm:pt>
    <dgm:pt modelId="{A2C5273A-3B4B-45A9-9229-331BA9772886}" type="pres">
      <dgm:prSet presAssocID="{185EE3B4-0EA3-42B2-B4DB-0C680DBB4E7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60FE1B8-FA34-415B-B916-42F3C2839F0A}" type="pres">
      <dgm:prSet presAssocID="{185EE3B4-0EA3-42B2-B4DB-0C680DBB4E7A}" presName="dummyMaxCanvas" presStyleCnt="0">
        <dgm:presLayoutVars/>
      </dgm:prSet>
      <dgm:spPr/>
      <dgm:t>
        <a:bodyPr/>
        <a:lstStyle/>
        <a:p>
          <a:endParaRPr lang="th-TH"/>
        </a:p>
      </dgm:t>
    </dgm:pt>
    <dgm:pt modelId="{8F367C0D-8793-4923-9EAE-83C8108943CA}" type="pres">
      <dgm:prSet presAssocID="{185EE3B4-0EA3-42B2-B4DB-0C680DBB4E7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23C0312-A2EE-440A-AE14-DFB431C1B8B0}" type="pres">
      <dgm:prSet presAssocID="{185EE3B4-0EA3-42B2-B4DB-0C680DBB4E7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532DB1D-7138-47A3-ABAF-D5AAE353DF84}" type="pres">
      <dgm:prSet presAssocID="{185EE3B4-0EA3-42B2-B4DB-0C680DBB4E7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9AE851-9522-4349-9E14-8205E7E291EF}" type="pres">
      <dgm:prSet presAssocID="{185EE3B4-0EA3-42B2-B4DB-0C680DBB4E7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67A9A85-1EEC-43E7-8D72-BC3914D8E961}" type="pres">
      <dgm:prSet presAssocID="{185EE3B4-0EA3-42B2-B4DB-0C680DBB4E7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E15CFAD-A16F-477C-B00A-D968EF478D98}" type="pres">
      <dgm:prSet presAssocID="{185EE3B4-0EA3-42B2-B4DB-0C680DBB4E7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FFF3ACD-0C47-4EEE-BDA9-47F29D577D52}" type="pres">
      <dgm:prSet presAssocID="{185EE3B4-0EA3-42B2-B4DB-0C680DBB4E7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350DD98-33BE-47D2-A2DF-A73972FA928E}" type="pres">
      <dgm:prSet presAssocID="{185EE3B4-0EA3-42B2-B4DB-0C680DBB4E7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E207190-2EBB-400A-9FD3-B7C0FE6BF022}" type="pres">
      <dgm:prSet presAssocID="{185EE3B4-0EA3-42B2-B4DB-0C680DBB4E7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CE66CBF-5DF8-4BBB-8010-4CA3F4E715C9}" type="pres">
      <dgm:prSet presAssocID="{185EE3B4-0EA3-42B2-B4DB-0C680DBB4E7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821DE22-7CBF-4A9B-BFE9-5CE5DF293305}" type="pres">
      <dgm:prSet presAssocID="{185EE3B4-0EA3-42B2-B4DB-0C680DBB4E7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323692-2FF0-49D8-A278-59ABD1E7EC66}" type="pres">
      <dgm:prSet presAssocID="{185EE3B4-0EA3-42B2-B4DB-0C680DBB4E7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F6489C1-2044-4823-ACAE-41022EFC9665}" type="pres">
      <dgm:prSet presAssocID="{185EE3B4-0EA3-42B2-B4DB-0C680DBB4E7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4E024B1-9554-4965-9829-CBEA0FFA5B26}" type="pres">
      <dgm:prSet presAssocID="{185EE3B4-0EA3-42B2-B4DB-0C680DBB4E7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A268C94-3004-470F-9CE2-21DD94055AE0}" type="presOf" srcId="{185EE3B4-0EA3-42B2-B4DB-0C680DBB4E7A}" destId="{A2C5273A-3B4B-45A9-9229-331BA9772886}" srcOrd="0" destOrd="0" presId="urn:microsoft.com/office/officeart/2005/8/layout/vProcess5"/>
    <dgm:cxn modelId="{4D139E2C-B91F-4B50-923A-6F92626D8BC5}" srcId="{185EE3B4-0EA3-42B2-B4DB-0C680DBB4E7A}" destId="{9D465178-B632-4DBC-914C-15F1835904E3}" srcOrd="0" destOrd="0" parTransId="{DDF7DD50-5D3D-4FF9-9A3A-BB1D1F9CB103}" sibTransId="{B8D21902-D768-4FAB-899F-57D1B7500FF3}"/>
    <dgm:cxn modelId="{8D3EB6DE-DC08-4F46-B9F8-E8E5973AED90}" type="presOf" srcId="{2980FB5A-3E3F-4ACB-BF11-605636746E18}" destId="{F23C0312-A2EE-440A-AE14-DFB431C1B8B0}" srcOrd="0" destOrd="0" presId="urn:microsoft.com/office/officeart/2005/8/layout/vProcess5"/>
    <dgm:cxn modelId="{C185C9DB-C595-487B-8F0B-2585E518E7FA}" type="presOf" srcId="{9551C602-C3E5-4AC6-B90C-51A2AAE4A375}" destId="{BFFF3ACD-0C47-4EEE-BDA9-47F29D577D52}" srcOrd="0" destOrd="0" presId="urn:microsoft.com/office/officeart/2005/8/layout/vProcess5"/>
    <dgm:cxn modelId="{966A6A2F-4EF1-416D-A60D-F776E8215473}" type="presOf" srcId="{71105330-9AC4-4CC2-A353-FBA2038262C9}" destId="{A532DB1D-7138-47A3-ABAF-D5AAE353DF84}" srcOrd="0" destOrd="0" presId="urn:microsoft.com/office/officeart/2005/8/layout/vProcess5"/>
    <dgm:cxn modelId="{051D3C74-1EAB-47F0-A795-DB88088532FD}" srcId="{185EE3B4-0EA3-42B2-B4DB-0C680DBB4E7A}" destId="{71105330-9AC4-4CC2-A353-FBA2038262C9}" srcOrd="2" destOrd="0" parTransId="{46F5E9C0-541F-4D7C-B664-0280C73A3A3A}" sibTransId="{89FAA521-094B-4B8C-857E-A2F32131BBF5}"/>
    <dgm:cxn modelId="{3984D00A-9CA9-4B4D-9272-EA603AD1DEA4}" type="presOf" srcId="{DC387834-730D-46A7-A422-554979F05CA1}" destId="{9F6489C1-2044-4823-ACAE-41022EFC9665}" srcOrd="1" destOrd="0" presId="urn:microsoft.com/office/officeart/2005/8/layout/vProcess5"/>
    <dgm:cxn modelId="{9EA4CDE2-6526-4808-8D0B-8141CD80CD88}" type="presOf" srcId="{89FAA521-094B-4B8C-857E-A2F32131BBF5}" destId="{D350DD98-33BE-47D2-A2DF-A73972FA928E}" srcOrd="0" destOrd="0" presId="urn:microsoft.com/office/officeart/2005/8/layout/vProcess5"/>
    <dgm:cxn modelId="{0D1B64F7-D5C7-484F-AD1C-11245F9971EE}" srcId="{185EE3B4-0EA3-42B2-B4DB-0C680DBB4E7A}" destId="{09D921B3-3CA9-421D-BFD9-3ECD0776B20D}" srcOrd="6" destOrd="0" parTransId="{1C59FD07-9089-4D1A-AA0E-DD7B96E5B867}" sibTransId="{BF983B4C-6F44-4346-94F9-E9956CB8F2B0}"/>
    <dgm:cxn modelId="{6074989F-BD7C-48EF-A4A7-A0F004377151}" type="presOf" srcId="{DC387834-730D-46A7-A422-554979F05CA1}" destId="{C89AE851-9522-4349-9E14-8205E7E291EF}" srcOrd="0" destOrd="0" presId="urn:microsoft.com/office/officeart/2005/8/layout/vProcess5"/>
    <dgm:cxn modelId="{76587959-4E48-4C2B-BEE2-5997B15A81F2}" type="presOf" srcId="{7B810709-9CD3-4138-9C0C-C48386CAA03B}" destId="{867A9A85-1EEC-43E7-8D72-BC3914D8E961}" srcOrd="0" destOrd="0" presId="urn:microsoft.com/office/officeart/2005/8/layout/vProcess5"/>
    <dgm:cxn modelId="{5603AFA1-D594-45A0-AF2C-3E7783EE9CF4}" srcId="{185EE3B4-0EA3-42B2-B4DB-0C680DBB4E7A}" destId="{FA5714D0-1A5E-4999-BEC8-7EEAC183FCC3}" srcOrd="5" destOrd="0" parTransId="{9B4ED9B2-BDD0-4C74-95C7-15D4509057A2}" sibTransId="{03C29FF8-46E1-4E31-8CB7-42AE8678B024}"/>
    <dgm:cxn modelId="{20C1BE52-6FC8-4373-AE68-A988342F80C3}" type="presOf" srcId="{C3DF84F3-9638-4684-819F-BA789C8E74E1}" destId="{2E207190-2EBB-400A-9FD3-B7C0FE6BF022}" srcOrd="0" destOrd="0" presId="urn:microsoft.com/office/officeart/2005/8/layout/vProcess5"/>
    <dgm:cxn modelId="{AFC3A512-2CCF-45A8-948D-B1800CD1B48B}" type="presOf" srcId="{71105330-9AC4-4CC2-A353-FBA2038262C9}" destId="{D2323692-2FF0-49D8-A278-59ABD1E7EC66}" srcOrd="1" destOrd="0" presId="urn:microsoft.com/office/officeart/2005/8/layout/vProcess5"/>
    <dgm:cxn modelId="{2ADD25D6-2F73-4A89-9543-09A34F949789}" type="presOf" srcId="{9D465178-B632-4DBC-914C-15F1835904E3}" destId="{8F367C0D-8793-4923-9EAE-83C8108943CA}" srcOrd="0" destOrd="0" presId="urn:microsoft.com/office/officeart/2005/8/layout/vProcess5"/>
    <dgm:cxn modelId="{0A06C341-A10A-4757-B9C4-BF54155818CE}" srcId="{185EE3B4-0EA3-42B2-B4DB-0C680DBB4E7A}" destId="{DC387834-730D-46A7-A422-554979F05CA1}" srcOrd="3" destOrd="0" parTransId="{B97034CA-2809-4809-9C4B-4BFD37B9E94C}" sibTransId="{C3DF84F3-9638-4684-819F-BA789C8E74E1}"/>
    <dgm:cxn modelId="{6F23C6EB-FDB5-43B4-B8B6-C2A6443D20A8}" type="presOf" srcId="{7B810709-9CD3-4138-9C0C-C48386CAA03B}" destId="{64E024B1-9554-4965-9829-CBEA0FFA5B26}" srcOrd="1" destOrd="0" presId="urn:microsoft.com/office/officeart/2005/8/layout/vProcess5"/>
    <dgm:cxn modelId="{31059DD3-5C7B-49DB-BD01-0B92E2053DB5}" srcId="{185EE3B4-0EA3-42B2-B4DB-0C680DBB4E7A}" destId="{7B810709-9CD3-4138-9C0C-C48386CAA03B}" srcOrd="4" destOrd="0" parTransId="{0ABC1E84-3119-40CD-B024-80055E4CD801}" sibTransId="{D6E475FA-5C50-43BF-B843-83115EE11D85}"/>
    <dgm:cxn modelId="{A59E77A8-CB2C-42E4-A394-1CA78F487F72}" srcId="{185EE3B4-0EA3-42B2-B4DB-0C680DBB4E7A}" destId="{2980FB5A-3E3F-4ACB-BF11-605636746E18}" srcOrd="1" destOrd="0" parTransId="{A3A3AD73-73EF-46F2-9FBE-2ECEAD46F4B8}" sibTransId="{9551C602-C3E5-4AC6-B90C-51A2AAE4A375}"/>
    <dgm:cxn modelId="{89D3E764-005A-4807-BB66-B113A7CB0F0E}" type="presOf" srcId="{9D465178-B632-4DBC-914C-15F1835904E3}" destId="{0CE66CBF-5DF8-4BBB-8010-4CA3F4E715C9}" srcOrd="1" destOrd="0" presId="urn:microsoft.com/office/officeart/2005/8/layout/vProcess5"/>
    <dgm:cxn modelId="{540B03E6-C7BD-4B4C-89DC-4E52297879AD}" type="presOf" srcId="{B8D21902-D768-4FAB-899F-57D1B7500FF3}" destId="{3E15CFAD-A16F-477C-B00A-D968EF478D98}" srcOrd="0" destOrd="0" presId="urn:microsoft.com/office/officeart/2005/8/layout/vProcess5"/>
    <dgm:cxn modelId="{6AE3881F-D297-4CDA-B7DF-D02EEFB2064D}" type="presOf" srcId="{2980FB5A-3E3F-4ACB-BF11-605636746E18}" destId="{0821DE22-7CBF-4A9B-BFE9-5CE5DF293305}" srcOrd="1" destOrd="0" presId="urn:microsoft.com/office/officeart/2005/8/layout/vProcess5"/>
    <dgm:cxn modelId="{C7088729-2636-4085-878A-2A605CC54F98}" type="presParOf" srcId="{A2C5273A-3B4B-45A9-9229-331BA9772886}" destId="{760FE1B8-FA34-415B-B916-42F3C2839F0A}" srcOrd="0" destOrd="0" presId="urn:microsoft.com/office/officeart/2005/8/layout/vProcess5"/>
    <dgm:cxn modelId="{604192EB-7FDF-4482-9ED7-B6C892657348}" type="presParOf" srcId="{A2C5273A-3B4B-45A9-9229-331BA9772886}" destId="{8F367C0D-8793-4923-9EAE-83C8108943CA}" srcOrd="1" destOrd="0" presId="urn:microsoft.com/office/officeart/2005/8/layout/vProcess5"/>
    <dgm:cxn modelId="{B54ED677-DDBD-4839-979D-0989EFFC09AF}" type="presParOf" srcId="{A2C5273A-3B4B-45A9-9229-331BA9772886}" destId="{F23C0312-A2EE-440A-AE14-DFB431C1B8B0}" srcOrd="2" destOrd="0" presId="urn:microsoft.com/office/officeart/2005/8/layout/vProcess5"/>
    <dgm:cxn modelId="{65F0B79A-6E1E-4345-BFFE-57CE3DA0C5A6}" type="presParOf" srcId="{A2C5273A-3B4B-45A9-9229-331BA9772886}" destId="{A532DB1D-7138-47A3-ABAF-D5AAE353DF84}" srcOrd="3" destOrd="0" presId="urn:microsoft.com/office/officeart/2005/8/layout/vProcess5"/>
    <dgm:cxn modelId="{72B5C124-1C35-4B09-92B1-48AB8D59DC41}" type="presParOf" srcId="{A2C5273A-3B4B-45A9-9229-331BA9772886}" destId="{C89AE851-9522-4349-9E14-8205E7E291EF}" srcOrd="4" destOrd="0" presId="urn:microsoft.com/office/officeart/2005/8/layout/vProcess5"/>
    <dgm:cxn modelId="{CAD3F46B-C693-45E9-83B8-F6904CEC28B9}" type="presParOf" srcId="{A2C5273A-3B4B-45A9-9229-331BA9772886}" destId="{867A9A85-1EEC-43E7-8D72-BC3914D8E961}" srcOrd="5" destOrd="0" presId="urn:microsoft.com/office/officeart/2005/8/layout/vProcess5"/>
    <dgm:cxn modelId="{CD496AD5-0C13-4E3C-874C-3F04447B94A5}" type="presParOf" srcId="{A2C5273A-3B4B-45A9-9229-331BA9772886}" destId="{3E15CFAD-A16F-477C-B00A-D968EF478D98}" srcOrd="6" destOrd="0" presId="urn:microsoft.com/office/officeart/2005/8/layout/vProcess5"/>
    <dgm:cxn modelId="{57F2B950-9652-4E8A-A754-FA698A8A615A}" type="presParOf" srcId="{A2C5273A-3B4B-45A9-9229-331BA9772886}" destId="{BFFF3ACD-0C47-4EEE-BDA9-47F29D577D52}" srcOrd="7" destOrd="0" presId="urn:microsoft.com/office/officeart/2005/8/layout/vProcess5"/>
    <dgm:cxn modelId="{4FA936AB-BA62-4348-BAAB-1DAA646AECB9}" type="presParOf" srcId="{A2C5273A-3B4B-45A9-9229-331BA9772886}" destId="{D350DD98-33BE-47D2-A2DF-A73972FA928E}" srcOrd="8" destOrd="0" presId="urn:microsoft.com/office/officeart/2005/8/layout/vProcess5"/>
    <dgm:cxn modelId="{329EB6E3-EE8C-4CFF-9F54-A4615B33F4D1}" type="presParOf" srcId="{A2C5273A-3B4B-45A9-9229-331BA9772886}" destId="{2E207190-2EBB-400A-9FD3-B7C0FE6BF022}" srcOrd="9" destOrd="0" presId="urn:microsoft.com/office/officeart/2005/8/layout/vProcess5"/>
    <dgm:cxn modelId="{149A945F-D737-4101-9C16-5354DFA3B478}" type="presParOf" srcId="{A2C5273A-3B4B-45A9-9229-331BA9772886}" destId="{0CE66CBF-5DF8-4BBB-8010-4CA3F4E715C9}" srcOrd="10" destOrd="0" presId="urn:microsoft.com/office/officeart/2005/8/layout/vProcess5"/>
    <dgm:cxn modelId="{6584DA93-FA61-4C40-A5E9-27E366639C19}" type="presParOf" srcId="{A2C5273A-3B4B-45A9-9229-331BA9772886}" destId="{0821DE22-7CBF-4A9B-BFE9-5CE5DF293305}" srcOrd="11" destOrd="0" presId="urn:microsoft.com/office/officeart/2005/8/layout/vProcess5"/>
    <dgm:cxn modelId="{A4B3AC53-1A94-45B1-B3A7-9D9F4F441D2E}" type="presParOf" srcId="{A2C5273A-3B4B-45A9-9229-331BA9772886}" destId="{D2323692-2FF0-49D8-A278-59ABD1E7EC66}" srcOrd="12" destOrd="0" presId="urn:microsoft.com/office/officeart/2005/8/layout/vProcess5"/>
    <dgm:cxn modelId="{32FCF4B7-1FCB-4425-8CD6-BC172BC3E2F5}" type="presParOf" srcId="{A2C5273A-3B4B-45A9-9229-331BA9772886}" destId="{9F6489C1-2044-4823-ACAE-41022EFC9665}" srcOrd="13" destOrd="0" presId="urn:microsoft.com/office/officeart/2005/8/layout/vProcess5"/>
    <dgm:cxn modelId="{AB734E5E-39C2-4FD1-9CBD-95C366323568}" type="presParOf" srcId="{A2C5273A-3B4B-45A9-9229-331BA9772886}" destId="{64E024B1-9554-4965-9829-CBEA0FFA5B26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367C0D-8793-4923-9EAE-83C8108943CA}">
      <dsp:nvSpPr>
        <dsp:cNvPr id="0" name=""/>
        <dsp:cNvSpPr/>
      </dsp:nvSpPr>
      <dsp:spPr>
        <a:xfrm>
          <a:off x="0" y="0"/>
          <a:ext cx="6487200" cy="8684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แบบตรวจสอบคุณสมบัติและผลงานทางวิชาการ</a:t>
          </a:r>
          <a:endParaRPr lang="th-TH" sz="2400" kern="1200" dirty="0">
            <a:latin typeface="TH SarabunPSK" pitchFamily="34" charset="-34"/>
            <a:cs typeface="TH SarabunPSK" pitchFamily="34" charset="-34"/>
          </a:endParaRPr>
        </a:p>
      </dsp:txBody>
      <dsp:txXfrm>
        <a:off x="0" y="0"/>
        <a:ext cx="5499376" cy="868416"/>
      </dsp:txXfrm>
    </dsp:sp>
    <dsp:sp modelId="{F23C0312-A2EE-440A-AE14-DFB431C1B8B0}">
      <dsp:nvSpPr>
        <dsp:cNvPr id="0" name=""/>
        <dsp:cNvSpPr/>
      </dsp:nvSpPr>
      <dsp:spPr>
        <a:xfrm>
          <a:off x="484433" y="989029"/>
          <a:ext cx="6487200" cy="8684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แบบสรุปรายละเอียดและรายชื่อผู้ทรงคุณวุฒิฯ </a:t>
          </a:r>
          <a:r>
            <a:rPr lang="th-TH" sz="2400" b="1" u="sng" kern="1200" dirty="0" smtClean="0">
              <a:latin typeface="TH SarabunPSK" pitchFamily="34" charset="-34"/>
              <a:cs typeface="TH SarabunPSK" pitchFamily="34" charset="-34"/>
            </a:rPr>
            <a:t>(พร้อม </a:t>
          </a:r>
          <a:r>
            <a:rPr lang="en-US" sz="2400" b="1" u="sng" kern="1200" dirty="0" smtClean="0">
              <a:latin typeface="TH SarabunPSK" pitchFamily="34" charset="-34"/>
              <a:cs typeface="TH SarabunPSK" pitchFamily="34" charset="-34"/>
            </a:rPr>
            <a:t>File)</a:t>
          </a:r>
          <a:r>
            <a:rPr lang="th-TH" sz="2400" b="1" u="sng" kern="1200" dirty="0" smtClean="0">
              <a:latin typeface="TH SarabunPSK" pitchFamily="34" charset="-34"/>
              <a:cs typeface="TH SarabunPSK" pitchFamily="34" charset="-34"/>
            </a:rPr>
            <a:t> </a:t>
          </a:r>
          <a:endParaRPr lang="th-TH" sz="2400" u="sng" kern="1200" dirty="0">
            <a:latin typeface="TH SarabunPSK" pitchFamily="34" charset="-34"/>
            <a:cs typeface="TH SarabunPSK" pitchFamily="34" charset="-34"/>
          </a:endParaRPr>
        </a:p>
      </dsp:txBody>
      <dsp:txXfrm>
        <a:off x="484433" y="989029"/>
        <a:ext cx="5438296" cy="868416"/>
      </dsp:txXfrm>
    </dsp:sp>
    <dsp:sp modelId="{A532DB1D-7138-47A3-ABAF-D5AAE353DF84}">
      <dsp:nvSpPr>
        <dsp:cNvPr id="0" name=""/>
        <dsp:cNvSpPr/>
      </dsp:nvSpPr>
      <dsp:spPr>
        <a:xfrm>
          <a:off x="968867" y="1978059"/>
          <a:ext cx="6487200" cy="8684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แบบคำขอรับการพิจารณากำหนดตำแหน่งทางวิชาการ (ก.พ.อ.03 จำนวน </a:t>
          </a: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10 </a:t>
          </a: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ชุด) </a:t>
          </a:r>
          <a:r>
            <a:rPr lang="th-TH" sz="2400" b="1" u="sng" kern="1200" dirty="0" smtClean="0">
              <a:latin typeface="TH SarabunPSK" pitchFamily="34" charset="-34"/>
              <a:cs typeface="TH SarabunPSK" pitchFamily="34" charset="-34"/>
            </a:rPr>
            <a:t>(พร้อม </a:t>
          </a:r>
          <a:r>
            <a:rPr lang="en-US" sz="2400" b="1" u="sng" kern="1200" dirty="0" smtClean="0">
              <a:latin typeface="TH SarabunPSK" pitchFamily="34" charset="-34"/>
              <a:cs typeface="TH SarabunPSK" pitchFamily="34" charset="-34"/>
            </a:rPr>
            <a:t>File)</a:t>
          </a:r>
          <a:r>
            <a:rPr lang="th-TH" sz="2400" b="1" u="sng" kern="1200" dirty="0" smtClean="0">
              <a:latin typeface="TH SarabunPSK" pitchFamily="34" charset="-34"/>
              <a:cs typeface="TH SarabunPSK" pitchFamily="34" charset="-34"/>
            </a:rPr>
            <a:t> </a:t>
          </a:r>
          <a:endParaRPr lang="th-TH" sz="2400" b="1" u="sng" kern="1200" dirty="0">
            <a:latin typeface="TH SarabunPSK" pitchFamily="34" charset="-34"/>
            <a:cs typeface="TH SarabunPSK" pitchFamily="34" charset="-34"/>
          </a:endParaRPr>
        </a:p>
      </dsp:txBody>
      <dsp:txXfrm>
        <a:off x="968867" y="1978059"/>
        <a:ext cx="5438296" cy="868416"/>
      </dsp:txXfrm>
    </dsp:sp>
    <dsp:sp modelId="{C89AE851-9522-4349-9E14-8205E7E291EF}">
      <dsp:nvSpPr>
        <dsp:cNvPr id="0" name=""/>
        <dsp:cNvSpPr/>
      </dsp:nvSpPr>
      <dsp:spPr>
        <a:xfrm>
          <a:off x="1453301" y="2967089"/>
          <a:ext cx="6487200" cy="8684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ผลงานทางวิชาการ 6 ชุด</a:t>
          </a:r>
          <a:endParaRPr lang="th-TH" sz="24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1453301" y="2967089"/>
        <a:ext cx="5438296" cy="868416"/>
      </dsp:txXfrm>
    </dsp:sp>
    <dsp:sp modelId="{867A9A85-1EEC-43E7-8D72-BC3914D8E961}">
      <dsp:nvSpPr>
        <dsp:cNvPr id="0" name=""/>
        <dsp:cNvSpPr/>
      </dsp:nvSpPr>
      <dsp:spPr>
        <a:xfrm>
          <a:off x="1937735" y="3956119"/>
          <a:ext cx="6487200" cy="86841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หลักฐานการประเมินผลการสอน 1 ชุด</a:t>
          </a:r>
          <a:endParaRPr lang="th-TH" sz="24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1937735" y="3956119"/>
        <a:ext cx="5438296" cy="868416"/>
      </dsp:txXfrm>
    </dsp:sp>
    <dsp:sp modelId="{3E15CFAD-A16F-477C-B00A-D968EF478D98}">
      <dsp:nvSpPr>
        <dsp:cNvPr id="0" name=""/>
        <dsp:cNvSpPr/>
      </dsp:nvSpPr>
      <dsp:spPr>
        <a:xfrm>
          <a:off x="5922730" y="634426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700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5922730" y="634426"/>
        <a:ext cx="564470" cy="564470"/>
      </dsp:txXfrm>
    </dsp:sp>
    <dsp:sp modelId="{BFFF3ACD-0C47-4EEE-BDA9-47F29D577D52}">
      <dsp:nvSpPr>
        <dsp:cNvPr id="0" name=""/>
        <dsp:cNvSpPr/>
      </dsp:nvSpPr>
      <dsp:spPr>
        <a:xfrm>
          <a:off x="6407163" y="1623456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700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6407163" y="1623456"/>
        <a:ext cx="564470" cy="564470"/>
      </dsp:txXfrm>
    </dsp:sp>
    <dsp:sp modelId="{D350DD98-33BE-47D2-A2DF-A73972FA928E}">
      <dsp:nvSpPr>
        <dsp:cNvPr id="0" name=""/>
        <dsp:cNvSpPr/>
      </dsp:nvSpPr>
      <dsp:spPr>
        <a:xfrm>
          <a:off x="6891597" y="2598012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700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6891597" y="2598012"/>
        <a:ext cx="564470" cy="564470"/>
      </dsp:txXfrm>
    </dsp:sp>
    <dsp:sp modelId="{2E207190-2EBB-400A-9FD3-B7C0FE6BF022}">
      <dsp:nvSpPr>
        <dsp:cNvPr id="0" name=""/>
        <dsp:cNvSpPr/>
      </dsp:nvSpPr>
      <dsp:spPr>
        <a:xfrm>
          <a:off x="7376031" y="3596691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700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7376031" y="3596691"/>
        <a:ext cx="564470" cy="564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5371B-5668-47A7-A898-333B1DA7FD2E}" type="datetimeFigureOut">
              <a:rPr lang="th-TH" smtClean="0"/>
              <a:pPr/>
              <a:t>11/12/60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77139-FD4D-432E-9A89-2A0998D127E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77139-FD4D-432E-9A89-2A0998D127E9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4733-5E80-488F-B203-921ABD111DCA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Rectangle 21"/>
          <p:cNvSpPr>
            <a:spLocks/>
          </p:cNvSpPr>
          <p:nvPr userDrawn="1"/>
        </p:nvSpPr>
        <p:spPr bwMode="auto">
          <a:xfrm>
            <a:off x="0" y="298538"/>
            <a:ext cx="6804248" cy="1000026"/>
          </a:xfrm>
          <a:prstGeom prst="rect">
            <a:avLst/>
          </a:prstGeom>
          <a:gradFill rotWithShape="0">
            <a:gsLst>
              <a:gs pos="0">
                <a:srgbClr val="B9B9B9"/>
              </a:gs>
              <a:gs pos="50000">
                <a:srgbClr val="D3D3D3"/>
              </a:gs>
              <a:gs pos="100000">
                <a:srgbClr val="E9E9E9"/>
              </a:gs>
            </a:gsLst>
            <a:lin ang="0"/>
          </a:gradFill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hangingPunct="0"/>
            <a:endParaRPr lang="th-TH"/>
          </a:p>
        </p:txBody>
      </p:sp>
      <p:pic>
        <p:nvPicPr>
          <p:cNvPr id="9" name="Picture 8" descr="Untitled-2-small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328291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0" name="Picture 23" descr="Untitled-1.png"/>
          <p:cNvPicPr>
            <a:picLocks noChangeAspect="1"/>
          </p:cNvPicPr>
          <p:nvPr userDrawn="1"/>
        </p:nvPicPr>
        <p:blipFill>
          <a:blip r:embed="rId3" cstate="print"/>
          <a:srcRect l="58687" t="35249" b="50667"/>
          <a:stretch>
            <a:fillRect/>
          </a:stretch>
        </p:blipFill>
        <p:spPr bwMode="auto">
          <a:xfrm>
            <a:off x="0" y="518876"/>
            <a:ext cx="3217863" cy="1095375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1"/>
          <p:cNvSpPr>
            <a:spLocks/>
          </p:cNvSpPr>
          <p:nvPr userDrawn="1"/>
        </p:nvSpPr>
        <p:spPr bwMode="auto">
          <a:xfrm>
            <a:off x="0" y="298538"/>
            <a:ext cx="6804248" cy="1000026"/>
          </a:xfrm>
          <a:prstGeom prst="rect">
            <a:avLst/>
          </a:prstGeom>
          <a:gradFill rotWithShape="0">
            <a:gsLst>
              <a:gs pos="0">
                <a:srgbClr val="B9B9B9"/>
              </a:gs>
              <a:gs pos="50000">
                <a:srgbClr val="D3D3D3"/>
              </a:gs>
              <a:gs pos="100000">
                <a:srgbClr val="E9E9E9"/>
              </a:gs>
            </a:gsLst>
            <a:lin ang="0"/>
          </a:gradFill>
          <a:ln w="1270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hangingPunct="0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FAAF6-0B4F-43F6-B1A8-CACB82158E2E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  <p:pic>
        <p:nvPicPr>
          <p:cNvPr id="7" name="Picture 6" descr="Untitled-2-small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328291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10" name="Picture 23" descr="Untitled-1.png"/>
          <p:cNvPicPr>
            <a:picLocks noChangeAspect="1"/>
          </p:cNvPicPr>
          <p:nvPr userDrawn="1"/>
        </p:nvPicPr>
        <p:blipFill>
          <a:blip r:embed="rId3" cstate="print"/>
          <a:srcRect l="58687" t="35249" b="50667"/>
          <a:stretch>
            <a:fillRect/>
          </a:stretch>
        </p:blipFill>
        <p:spPr bwMode="auto">
          <a:xfrm>
            <a:off x="0" y="518876"/>
            <a:ext cx="3217863" cy="1095375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DF59-2D1A-4400-9F95-D7759C85BC47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8341-E007-46F3-8ADB-8B8EB0507351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A460D-4889-4902-8136-56960CB43E9E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48CD-2A53-4BE1-B653-C24C89CB5AF1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EBE2E-9A53-4C22-A4DB-EE3F157F55C8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2E0A7-8CD3-4072-9606-A24E08ED82D2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8F887-2CEE-44A6-A954-009C21698BE2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B7B9-C0B4-4259-ADB9-E2D8C01E5B1A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AC7D-C82C-4D1D-92A7-9864CF494891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D00A8-2245-4E7D-9F6D-8676828A5837}" type="datetime1">
              <a:rPr lang="th-TH" smtClean="0"/>
              <a:pPr/>
              <a:t>11/12/60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BA54D-3F83-46F9-919A-EBDF2697D9E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pus.com/" TargetMode="External"/><Relationship Id="rId2" Type="http://schemas.openxmlformats.org/officeDocument/2006/relationships/hyperlink" Target="http://www.isiknowledg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mutt.ac.th/jif/public_html/search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scopus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n limrat 3-small.jpg"/>
          <p:cNvPicPr>
            <a:picLocks noChangeAspect="1"/>
          </p:cNvPicPr>
          <p:nvPr/>
        </p:nvPicPr>
        <p:blipFill>
          <a:blip r:embed="rId2" cstate="print"/>
          <a:srcRect t="37721" b="19154"/>
          <a:stretch>
            <a:fillRect/>
          </a:stretch>
        </p:blipFill>
        <p:spPr bwMode="auto">
          <a:xfrm>
            <a:off x="0" y="4645025"/>
            <a:ext cx="9144000" cy="1520279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/>
        </p:nvSpPr>
        <p:spPr>
          <a:xfrm>
            <a:off x="611560" y="1628800"/>
            <a:ext cx="7992888" cy="241369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vert="horz" lIns="76200" tIns="76200" rIns="76200" bIns="76200" anchor="b">
            <a:normAutofit fontScale="6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Century Schoolbook" pitchFamily="18" charset="0"/>
                <a:cs typeface="KodchiangUPC" pitchFamily="18" charset="-34"/>
              </a:defRPr>
            </a:lvl9pPr>
          </a:lstStyle>
          <a:p>
            <a:pPr marL="39688" algn="ctr" defTabSz="1300163" eaLnBrk="1" fontAlgn="auto" hangingPunct="1">
              <a:spcAft>
                <a:spcPts val="0"/>
              </a:spcAft>
              <a:defRPr/>
            </a:pPr>
            <a:r>
              <a:rPr lang="th-TH" sz="107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การตรวจสอบเอกสารเกี่ยวกับ</a:t>
            </a:r>
          </a:p>
          <a:p>
            <a:pPr marL="39688" algn="ctr" defTabSz="1300163" eaLnBrk="1" fontAlgn="auto" hangingPunct="1">
              <a:spcAft>
                <a:spcPts val="0"/>
              </a:spcAft>
              <a:defRPr/>
            </a:pPr>
            <a:r>
              <a:rPr lang="th-TH" sz="107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การขอกำหนดตำแหน่งทางวิชาการ</a:t>
            </a:r>
            <a:r>
              <a:rPr lang="th-TH" sz="8800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88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6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กองการเจ้าหน้าที่  มหาวิทยาลัยขอนแก่น</a:t>
            </a:r>
            <a:endParaRPr lang="th-TH" sz="10000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5" descr="Untitled-2-smal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1328291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4137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เอกสารและหลักฐานประกอบด้วย</a:t>
            </a:r>
            <a:endParaRPr lang="th-TH" sz="3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2</a:t>
            </a:fld>
            <a:endParaRPr lang="th-TH"/>
          </a:p>
        </p:txBody>
      </p:sp>
      <p:graphicFrame>
        <p:nvGraphicFramePr>
          <p:cNvPr id="6" name="Diagram 5"/>
          <p:cNvGraphicFramePr/>
          <p:nvPr/>
        </p:nvGraphicFramePr>
        <p:xfrm>
          <a:off x="395536" y="1556792"/>
          <a:ext cx="842493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แบบสรุปรายละเอียดและรายชื่อผู้ทรงคุณวุฒิ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สรุปรายละเอียดและรายชื่อผู้ทรงคุณวุฒิฯ จากการเจ้าหน้าที่คณะหรือหน่วยงานที่รับผิดชอบ ไม่ใช่ผู้ขอตำแหน่งทางวิชาการ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เติมข้อมูลมาให้ครบ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ยกเว้น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ประธานคณะกรรมการผู้ทรงคุณวุฒิฯ และข้อมูลวันที่กองการเจ้าหน้าที่รับเรื่อง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ระบุฐานข้อมูลวารสารตามความเป็นจริง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จัดกลุ่มงานวิจัยกรณีที่มีงานวิจัยไม่ถึงร้อยละ 50 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รหัสสาขา หน้า ลำดับที่ รายชื่อผู้ทรงคุณวุฒิฯ ใส่ให้ครบ และให้ถูกต้อง ตามบัญชีรายชื่อที่ ก.พ.อ. กำหนด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ถ้ากรณีที่เป็นรายชื่อนอกบัญชี ให้ระบุมาให้ชัดเจน พร้อมแนบแบบประวัติผู้ทรงคุณวุฒิ</a:t>
            </a: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13792"/>
            <a:ext cx="6347048" cy="1143000"/>
          </a:xfrm>
        </p:spPr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แบบ ก.พ.อ.03 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(1) ส่วนที่ 1 แบบประวัติและผลงานทางวิชาการ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(2) ส่วนที่ 2 แบบประเมินคุณสมบัติโดยผู้บังคับบัญชา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(3) ส่วนที่ 3 แบบประเมินผลการสอน 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(4) บันทึกข้อความรับรองผลงานทางวิชาการ </a:t>
            </a:r>
          </a:p>
          <a:p>
            <a:pPr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(5) หนังสือแจ้งความประสงค์รับรู้ข้อมูล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4</a:t>
            </a:fld>
            <a:endParaRPr lang="th-T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th-TH" b="1" dirty="0" smtClean="0">
                <a:cs typeface="+mj-cs"/>
              </a:rPr>
              <a:t>งานวิจัย และบทความทางวิชาการ </a:t>
            </a:r>
          </a:p>
          <a:p>
            <a:r>
              <a:rPr lang="th-TH" dirty="0" smtClean="0">
                <a:cs typeface="+mj-cs"/>
              </a:rPr>
              <a:t>หน้าปกวารสาร สารบัญ กองกรรณาธิการ </a:t>
            </a:r>
          </a:p>
          <a:p>
            <a:r>
              <a:rPr lang="th-TH" dirty="0" smtClean="0">
                <a:cs typeface="+mj-cs"/>
              </a:rPr>
              <a:t>ชื่อผู้วิจัย  ชื่อเรื่อง ชื่อวารสาร ปี พ.ศ. (ค.ศ.) ปีที่ หน้าแรก-หน้าสุดท้าย </a:t>
            </a:r>
          </a:p>
          <a:p>
            <a:r>
              <a:rPr lang="th-TH" dirty="0" smtClean="0">
                <a:cs typeface="+mj-cs"/>
              </a:rPr>
              <a:t>ข้อมูลร้อยละของการมีส่วนร่วมในผลงาน</a:t>
            </a:r>
          </a:p>
          <a:p>
            <a:r>
              <a:rPr lang="th-TH" dirty="0" smtClean="0">
                <a:solidFill>
                  <a:srgbClr val="FF0000"/>
                </a:solidFill>
                <a:cs typeface="+mj-cs"/>
              </a:rPr>
              <a:t>วารสารที่เผยแพร่อยู่ในฐานข้อมูลกลุ่มไหน เช่น </a:t>
            </a:r>
            <a:r>
              <a:rPr lang="en-US" dirty="0" smtClean="0">
                <a:solidFill>
                  <a:srgbClr val="FF0000"/>
                </a:solidFill>
                <a:cs typeface="+mj-cs"/>
              </a:rPr>
              <a:t>TCI </a:t>
            </a:r>
            <a:r>
              <a:rPr lang="th-TH" dirty="0" smtClean="0">
                <a:solidFill>
                  <a:srgbClr val="FF0000"/>
                </a:solidFill>
                <a:cs typeface="+mj-cs"/>
              </a:rPr>
              <a:t>กลุ่ม 1 หรือ 2 หรือ </a:t>
            </a:r>
            <a:r>
              <a:rPr lang="en-US" dirty="0" smtClean="0">
                <a:solidFill>
                  <a:srgbClr val="FF0000"/>
                </a:solidFill>
                <a:cs typeface="+mj-cs"/>
              </a:rPr>
              <a:t>ISI </a:t>
            </a:r>
            <a:r>
              <a:rPr lang="th-TH" dirty="0" smtClean="0">
                <a:solidFill>
                  <a:srgbClr val="FF0000"/>
                </a:solidFill>
                <a:cs typeface="+mj-cs"/>
              </a:rPr>
              <a:t>หรือ </a:t>
            </a:r>
            <a:r>
              <a:rPr lang="en-US" dirty="0" smtClean="0">
                <a:solidFill>
                  <a:srgbClr val="FF0000"/>
                </a:solidFill>
                <a:cs typeface="+mj-cs"/>
              </a:rPr>
              <a:t>Scopus</a:t>
            </a:r>
            <a:endParaRPr lang="th-TH" dirty="0" smtClean="0">
              <a:solidFill>
                <a:srgbClr val="FF0000"/>
              </a:solidFill>
              <a:cs typeface="+mj-cs"/>
            </a:endParaRPr>
          </a:p>
          <a:p>
            <a:r>
              <a:rPr lang="th-TH" dirty="0" smtClean="0">
                <a:cs typeface="+mj-cs"/>
              </a:rPr>
              <a:t>ระบุ </a:t>
            </a:r>
            <a:r>
              <a:rPr lang="en-US" dirty="0" smtClean="0">
                <a:cs typeface="+mj-cs"/>
              </a:rPr>
              <a:t>Impact factor </a:t>
            </a:r>
            <a:r>
              <a:rPr lang="th-TH" dirty="0" smtClean="0">
                <a:cs typeface="+mj-cs"/>
              </a:rPr>
              <a:t>ของวารสาร</a:t>
            </a:r>
          </a:p>
          <a:p>
            <a:r>
              <a:rPr lang="th-TH" dirty="0" smtClean="0">
                <a:cs typeface="+mj-cs"/>
              </a:rPr>
              <a:t>แนบหลักฐานการมีส่วนร่วมในผลงานทางวิชาการ </a:t>
            </a:r>
          </a:p>
          <a:p>
            <a:endParaRPr lang="th-TH" dirty="0" smtClean="0">
              <a:cs typeface="+mj-cs"/>
            </a:endParaRPr>
          </a:p>
          <a:p>
            <a:endParaRPr lang="th-TH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th-TH" sz="2800" b="1" dirty="0" smtClean="0">
                <a:cs typeface="+mj-cs"/>
              </a:rPr>
              <a:t>ตำรา/หนังสือ</a:t>
            </a:r>
          </a:p>
          <a:p>
            <a:r>
              <a:rPr lang="th-TH" sz="2800" dirty="0" smtClean="0">
                <a:cs typeface="+mj-cs"/>
              </a:rPr>
              <a:t>ชื่อผู้แต่ง  ชื่อเรื่อง  ชื่อ  บรรณาธิการ  ชื่อตำรา เมืองที่พิมพ์  สถานที่พิมพ์ ปีที่พิมพ์ หน้าแรก-หน้าสุดท้าย  </a:t>
            </a:r>
          </a:p>
          <a:p>
            <a:r>
              <a:rPr lang="th-TH" sz="2800" dirty="0" smtClean="0">
                <a:cs typeface="+mj-cs"/>
              </a:rPr>
              <a:t>ข้อมูลร้อยละของการมีส่วนร่วมในผลงาน</a:t>
            </a:r>
          </a:p>
          <a:p>
            <a:r>
              <a:rPr lang="th-TH" sz="2800" dirty="0" smtClean="0">
                <a:solidFill>
                  <a:srgbClr val="FF0000"/>
                </a:solidFill>
                <a:cs typeface="+mj-cs"/>
              </a:rPr>
              <a:t>กรณีผู้ขอตำแหน่งเขียน 2 เรื่องขึ้นไป ให้ระบุจำนวนหน้ารวม  จำนวน ........ กี่หน้า  และระบุเรื่องที่ตนเองเขียน จำนวน ......... กี่หน้า  คิดเป็นร้อยละเท่าไหร่</a:t>
            </a:r>
          </a:p>
          <a:p>
            <a:r>
              <a:rPr lang="th-TH" sz="2800" u="sng" dirty="0" smtClean="0">
                <a:solidFill>
                  <a:srgbClr val="FF0000"/>
                </a:solidFill>
                <a:cs typeface="+mj-cs"/>
              </a:rPr>
              <a:t>ตำราจะต้องใช้ประกอบการเรียนการสอนมาแล้วอย่างน้อย 1 ภาคการศึกษา </a:t>
            </a:r>
            <a:r>
              <a:rPr lang="th-TH" sz="2800" dirty="0" smtClean="0">
                <a:cs typeface="+mj-cs"/>
              </a:rPr>
              <a:t>โดยต้องระบุว่าใช้ในการเรียนการสอนรายวิชาใด  รหัสใด  หลักสูตรใด ตั้งแต่เมื่อใด </a:t>
            </a:r>
          </a:p>
          <a:p>
            <a:r>
              <a:rPr lang="th-TH" sz="2800" u="sng" dirty="0" smtClean="0">
                <a:solidFill>
                  <a:srgbClr val="FF0000"/>
                </a:solidFill>
                <a:cs typeface="+mj-cs"/>
              </a:rPr>
              <a:t>หนังสือที่เสนอขอตำแหน่งจะต้องเผยแพร่สู่สาธารณชนมาแล้วไม่น้อยกว่า 4 เดือน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6192688" cy="936104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ใบแสดงสัดส่วนการมีส่วนร่วม		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ให้ระบุปริมาณงาน ร้อยละ 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หน้าที่ความรับผิดชอบ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ลงลายมือชื่ออย่างน้อยกึ่งหนึ่ง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บวกร้อยละให้ครบ 100 (ห้ามเกินหรือขาด)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สิ่งที่สำคัญที่ต้องตรวจสอบ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204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ผู้ขอต้องเป็นเจ้าของและเป็นผู้ดำเนินการเอง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ถ้าเป็นงานที่ผู้ขอมีส่วนร่วมในผลงานทางวิชาการ   ผู้ขอจะต้องมีส่วนร่วม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ไม่น้อยกว่าร้อยละ 50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ต้องเป็นผู้ดำเนินการหลัก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ในเรื่องนั้น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สำหรับการมีส่วนร่วมในผลงานวิจัย  ผู้ขอต้องมีส่วนร่วม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ไม่น้อยกว่าร้อยละ 50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หรือ 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ผู้ขอต้องเป็นผู้ดำเนินการหลัก</a:t>
            </a:r>
            <a:r>
              <a:rPr lang="th-TH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นผลงานวิจัยเรื่องนั้น และต้องมี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ผลงานวิจัยอีกหลายเรื่องที่เกี่ยวเนื่องสอดคล้องกัน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ซึ่งแสดงปริมาณผลงานวิจัยรวมกันแล้ว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เทียบได้ไม่น้อยกว่าร้อยละ ๕๐ 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ของผลงานวิจัยหนึ่งเรื่อง</a:t>
            </a: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420996" y="1412776"/>
            <a:ext cx="825546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ลักษณะการมีส่วนร่วมในผลงานทางวิชาการ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สิ่งที่สำคัญที่ต้องตรวจสอบ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ในกรณีงานวิจัยที่เป็นชุดโครงการ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RESEARCH PROGRAM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ผู้ขอจะต้องเป็นผู้ดำเนินการหลักในบางโครงการ (ของชุดโครงการนั้น) อย่างน้อย 1 เรื่อง และมีปริมาณผลงานรวมแล้วไม่น้อยกว่าร้อยละ 50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ในกรณีงานวิจัยที่ดำเนินการเป็นชุดต่อเนื่องกัน  ผู้ขอจะต้องเป็นผู้ดำเนินการหลักและมีปริมาณผลงานรวมแล้วไม่น้อยกว่าร้อยละ 50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แนวปฏิบัติเกี่ยวกับการลงนามรับรองการมีส่วนร่วมในผลงานทางวิชาการว่า หากมีการเสนอผลงานทางวิชาการที่มีผู้ร่วมงานหลายคน จะต้องให้ผู้ร่วมงานทุกคนลงนามรับรองว่า แต่ละคนมีส่วนร่วมในผลงานเรื่องนั้นร้อยละเท่าใด รวมทั้งระบุบทบาทหน้าที่และความรับผิดชอบในผลงานนั้น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13792"/>
            <a:ext cx="5770984" cy="1143000"/>
          </a:xfrm>
        </p:spPr>
        <p:txBody>
          <a:bodyPr/>
          <a:lstStyle/>
          <a:p>
            <a:r>
              <a:rPr lang="th-TH" b="1" dirty="0" smtClean="0"/>
              <a:t>จัดกลุ่มผลงานวิจัย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3305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ผลงานวิจัย จำนวน 6 เรื่อง เป็นงานวิจัยเกี่ยวกับทางด้านสมุนไพรเพื่อสุขภาพและระบบการสืบพันธุ์</a:t>
            </a:r>
          </a:p>
          <a:p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4.1.1.1 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Yimdee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J,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Iamsaard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S,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Chaiciwamongkol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K,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Wattanathorn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J,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Tiamkao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S, 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Hipkaeo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W,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Samrid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R,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Sukhorum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W,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Uabundit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N. Antioxidant profiles of Thai herbs: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Clitoria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Ternatea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Cyperus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Rotundus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and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Zingiber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Officinal Roscoe extracts. KKU Science Journal 2012; 40 (Supplement): 187 – 91. (</a:t>
            </a: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จำนวน 5 หน้า) (ร้อยละ 60)</a:t>
            </a:r>
          </a:p>
          <a:p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4.1.1.2 	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Iamsaard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S,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Burawat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J,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Kanla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P,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Arun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S,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Sukhorum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W,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Sripanidkulchai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B, 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Uabundit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N,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Wattathorn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J,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Hipkaeo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W,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Fongmoon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D, Kondo H. Antioxidant  activity and protective effect of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Clitoria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ternatea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flower extract on damage induced by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ketoconazole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in rats. J. Zhejiang. Univ. Sci. B (Biomed &amp;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Biotechnol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) 2testicular  014 Jun; 15(6): 548-55. [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doi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: 110.1631/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jzus.B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1300299] (</a:t>
            </a: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จำนวน 8 หน้า) (ร้อยละ 35)	</a:t>
            </a:r>
          </a:p>
          <a:p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4.1.1.3  ...................................................  (ร้อยละ 35)</a:t>
            </a:r>
          </a:p>
          <a:p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...................................................................................................................................................................................</a:t>
            </a:r>
          </a:p>
          <a:p>
            <a:pPr>
              <a:buNone/>
            </a:pPr>
            <a:endParaRPr lang="th-TH" sz="18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9329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จัดกลุ่มผลงาน กรณีที่ผลงาน มีส่วนร่วมน้อยกว่าร้อยละ 50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5266928" cy="1143000"/>
          </a:xfrm>
        </p:spPr>
        <p:txBody>
          <a:bodyPr/>
          <a:lstStyle/>
          <a:p>
            <a:r>
              <a:rPr lang="th-TH" b="1" dirty="0" smtClean="0"/>
              <a:t>จัดกลุ่มผลงานวิจัย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1. ผลงานวิจัย จำนวน 32 เรื่อง แบ่งเป็นชุดวิจัย จำนวน 3 ชุด ดังนี้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4.3.1.1 ชุดวิจัยลำดับที่ 1: งานวิจัยด้านการนำเทคนิคทางด้านเรียลไทม์พีซีอาร์มาประยุกต์ใช้ในการตรวจวินิจฉัยและตรวจแยกเชื้อก่อโรคต่างๆ จำนวน 21 เรื่อง ได้แก่ 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 (ส่วนร่วม 50%)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 (ส่วนร่วม50%)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 (ส่วนร่วม 5%)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 (ส่วนร่วม10%)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4.3.1.2 ชุดวิจัยลำดับที่ 2: งานวิจัยด้านการนำเทคนิคการหาลำดับเบสชนิด </a:t>
            </a:r>
            <a:r>
              <a:rPr lang="en-US" sz="2000" dirty="0" err="1" smtClean="0">
                <a:latin typeface="AngsanaUPC" pitchFamily="18" charset="-34"/>
                <a:cs typeface="AngsanaUPC" pitchFamily="18" charset="-34"/>
              </a:rPr>
              <a:t>pyrosequencing</a:t>
            </a:r>
            <a:r>
              <a:rPr lang="en-US" sz="2000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จำนวน 8 เรื่อง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 (ส่วนร่วม 40%)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 (ส่วนร่วม 30%)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 (ส่วนร่วม 10%)</a:t>
            </a:r>
          </a:p>
          <a:p>
            <a:pPr marL="457200" indent="-457200"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 (ส่วนร่วม 5%)</a:t>
            </a:r>
          </a:p>
          <a:p>
            <a:pPr>
              <a:buNone/>
            </a:pPr>
            <a:r>
              <a:rPr lang="th-TH" sz="2000" dirty="0" smtClean="0">
                <a:latin typeface="AngsanaUPC" pitchFamily="18" charset="-34"/>
                <a:cs typeface="AngsanaUPC" pitchFamily="18" charset="-34"/>
              </a:rPr>
              <a:t>...................................................................................................................................................................................</a:t>
            </a:r>
          </a:p>
          <a:p>
            <a:pPr>
              <a:buNone/>
            </a:pPr>
            <a:endParaRPr lang="th-TH" sz="18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สิ่งที่สำคัญที่ต้องตรวจสอบ</a:t>
            </a:r>
            <a:endParaRPr lang="th-TH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ฐานข้อมูลการเผยแพร่บทความวิจัยและบทความวิชาการ </a:t>
            </a:r>
          </a:p>
          <a:p>
            <a:pPr lvl="1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ฐานข้อมูล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ISI </a:t>
            </a:r>
            <a:r>
              <a:rPr lang="en-US" dirty="0" smtClean="0">
                <a:latin typeface="Angsana New" pitchFamily="18" charset="-34"/>
                <a:cs typeface="Angsana New" pitchFamily="18" charset="-34"/>
                <a:hlinkClick r:id="rId2"/>
              </a:rPr>
              <a:t>www.isiknowledge.com</a:t>
            </a: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lvl="1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ฐานข้อมูล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Scopus  </a:t>
            </a:r>
            <a:r>
              <a:rPr lang="en-US" dirty="0" smtClean="0">
                <a:latin typeface="Angsana New" pitchFamily="18" charset="-34"/>
                <a:cs typeface="Angsana New" pitchFamily="18" charset="-34"/>
                <a:hlinkClick r:id="rId3"/>
              </a:rPr>
              <a:t>www.scopus.com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lvl="1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ดัชนีการอ้างอิงวารสารไทย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TCI </a:t>
            </a:r>
            <a:r>
              <a:rPr lang="en-US" dirty="0" smtClean="0">
                <a:latin typeface="Angsana New" pitchFamily="18" charset="-34"/>
                <a:cs typeface="Angsana New" pitchFamily="18" charset="-34"/>
                <a:hlinkClick r:id="rId4"/>
              </a:rPr>
              <a:t>http://www.kmutt.ac.th/jif/public_html/search.html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 smtClean="0"/>
          </a:p>
          <a:p>
            <a:endParaRPr lang="th-T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ตัวอย่างการสืบค้นจากฐานข้อมูล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ISI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www.isiknowledge.com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13</a:t>
            </a:fld>
            <a:endParaRPr lang="th-TH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466534" cy="419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1043608" y="4221088"/>
            <a:ext cx="1296144" cy="43204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ตัวอย่างการสืบค้นจากฐานข้อมูล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ISI</a:t>
            </a:r>
            <a:endParaRPr lang="th-TH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14</a:t>
            </a:fld>
            <a:endParaRPr lang="th-TH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4716" b="4118"/>
          <a:stretch>
            <a:fillRect/>
          </a:stretch>
        </p:blipFill>
        <p:spPr bwMode="auto">
          <a:xfrm>
            <a:off x="395536" y="1916832"/>
            <a:ext cx="8148204" cy="4176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2267744" y="3501008"/>
            <a:ext cx="5976664" cy="64807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ตัวอย่างการสืบค้นจากฐานข้อมูล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Scopus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  <a:hlinkClick r:id="rId2"/>
              </a:rPr>
              <a:t>www.scopus.com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15</a:t>
            </a:fld>
            <a:endParaRPr lang="th-TH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3509" b="3509"/>
          <a:stretch>
            <a:fillRect/>
          </a:stretch>
        </p:blipFill>
        <p:spPr bwMode="auto">
          <a:xfrm>
            <a:off x="899592" y="2348880"/>
            <a:ext cx="7300374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1043608" y="4077072"/>
            <a:ext cx="1296144" cy="43204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ตัวอย่างการสืบค้นจากฐานข้อมูล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Scopus</a:t>
            </a:r>
            <a:endParaRPr lang="th-TH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16</a:t>
            </a:fld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4841" b="4791"/>
          <a:stretch>
            <a:fillRect/>
          </a:stretch>
        </p:blipFill>
        <p:spPr bwMode="auto">
          <a:xfrm>
            <a:off x="539552" y="2132856"/>
            <a:ext cx="7936787" cy="4032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1979712" y="3789040"/>
            <a:ext cx="6336704" cy="64807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ตัวอย่างการสืบค้นจากฐานข้อมูล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Scopus</a:t>
            </a:r>
            <a:endParaRPr lang="th-TH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17</a:t>
            </a:fld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4872" b="4678"/>
          <a:stretch>
            <a:fillRect/>
          </a:stretch>
        </p:blipFill>
        <p:spPr bwMode="auto">
          <a:xfrm>
            <a:off x="607624" y="1916832"/>
            <a:ext cx="8212848" cy="4176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5868144" y="3284984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19872" y="3573016"/>
            <a:ext cx="79208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20272" y="3645024"/>
            <a:ext cx="79208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771800" y="2996952"/>
            <a:ext cx="5832648" cy="72008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ตัวอย่างการสืบค้นจากดัชนีการอ้างอิงวารสารไทย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TCI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http://www.kmutt.ac.th/jif/public_html/search.html</a:t>
            </a:r>
          </a:p>
          <a:p>
            <a:pPr>
              <a:buNone/>
            </a:pP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18</a:t>
            </a:fld>
            <a:endParaRPr lang="th-TH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3002" t="12422" r="14498" b="6250"/>
          <a:stretch>
            <a:fillRect/>
          </a:stretch>
        </p:blipFill>
        <p:spPr bwMode="auto">
          <a:xfrm>
            <a:off x="1115616" y="2256395"/>
            <a:ext cx="6768752" cy="4268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ตัวอย่างการสืบค้นจากดัชนีการอ้างอิงวารสารไทย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TCI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19</a:t>
            </a:fld>
            <a:endParaRPr lang="th-TH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12834" b="7240"/>
          <a:stretch>
            <a:fillRect/>
          </a:stretch>
        </p:blipFill>
        <p:spPr bwMode="auto">
          <a:xfrm>
            <a:off x="504056" y="1988840"/>
            <a:ext cx="8172400" cy="3672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5554960" cy="1143000"/>
          </a:xfrm>
        </p:spPr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การจัดส่งผลงานมายังมหาวิทยาลัย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892480" cy="4525963"/>
          </a:xfrm>
        </p:spPr>
        <p:txBody>
          <a:bodyPr>
            <a:normAutofit fontScale="85000" lnSpcReduction="10000"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บันทึกข้อความการเสนอขอกำหนดตำแหน่งทางวิชาการ+หลักฐานการลงรับเรื่องของส่วนงาน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แบบตรวจสอบคุณสมบัติและผลงานทางวิชาการ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แบบสรุปรายละเอียดและรายชื่อผู้ทรงคุณวุฒิฯ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แบบคำขอรับการพิจารณากำหนดตำแหน่งทางวิชาการ (ก.พ.อ.03 จำนวน 10 ชุด)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ผลงานทางวิชาการ 6 ชุด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หลักฐานการประเมินผลการสอน 1 ชุด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ไฟล์ส่ง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email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เข้าเล่มผลงาน ติดสลิป หรือกระดาษสีขั้น  เย็บเป็นเล่ม  ไม่ต้องใส่แฟ้ม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กพอ. 03 + ผลงานวิชาการ + ผลการสอน บรรจุใส่กล่อง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A4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ติดชื่อผู้ขอตำแหน่งทางวิชาการ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BA54D-3F83-46F9-919A-EBDF2697D9EB}" type="slidenum">
              <a:rPr lang="th-TH" smtClean="0"/>
              <a:pPr/>
              <a:t>20</a:t>
            </a:fld>
            <a:endParaRPr lang="th-T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1114</Words>
  <Application>Microsoft Office PowerPoint</Application>
  <PresentationFormat>นำเสนอทางหน้าจอ (4:3)</PresentationFormat>
  <Paragraphs>121</Paragraphs>
  <Slides>20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20</vt:i4>
      </vt:variant>
    </vt:vector>
  </HeadingPairs>
  <TitlesOfParts>
    <vt:vector size="21" baseType="lpstr">
      <vt:lpstr>Office Theme</vt:lpstr>
      <vt:lpstr>ภาพนิ่ง 1</vt:lpstr>
      <vt:lpstr>เอกสารและหลักฐานประกอบด้วย</vt:lpstr>
      <vt:lpstr>แบบสรุปรายละเอียดและรายชื่อผู้ทรงคุณวุฒิ</vt:lpstr>
      <vt:lpstr>แบบ ก.พ.อ.03 </vt:lpstr>
      <vt:lpstr>ภาพนิ่ง 5</vt:lpstr>
      <vt:lpstr>ภาพนิ่ง 6</vt:lpstr>
      <vt:lpstr>ใบแสดงสัดส่วนการมีส่วนร่วม  </vt:lpstr>
      <vt:lpstr>สิ่งที่สำคัญที่ต้องตรวจสอบ</vt:lpstr>
      <vt:lpstr>สิ่งที่สำคัญที่ต้องตรวจสอบ</vt:lpstr>
      <vt:lpstr>จัดกลุ่มผลงานวิจัย</vt:lpstr>
      <vt:lpstr>จัดกลุ่มผลงานวิจัย</vt:lpstr>
      <vt:lpstr>สิ่งที่สำคัญที่ต้องตรวจสอบ</vt:lpstr>
      <vt:lpstr>ตัวอย่างการสืบค้นจากฐานข้อมูล ISI</vt:lpstr>
      <vt:lpstr>ตัวอย่างการสืบค้นจากฐานข้อมูล ISI</vt:lpstr>
      <vt:lpstr>ตัวอย่างการสืบค้นจากฐานข้อมูล Scopus </vt:lpstr>
      <vt:lpstr>ตัวอย่างการสืบค้นจากฐานข้อมูล Scopus</vt:lpstr>
      <vt:lpstr>ตัวอย่างการสืบค้นจากฐานข้อมูล Scopus</vt:lpstr>
      <vt:lpstr>ตัวอย่างการสืบค้นจากดัชนีการอ้างอิงวารสารไทยTCI </vt:lpstr>
      <vt:lpstr>ตัวอย่างการสืบค้นจากดัชนีการอ้างอิงวารสารไทยTCI </vt:lpstr>
      <vt:lpstr>การจัดส่งผลงานมายังมหาวิทยาลัย</vt:lpstr>
    </vt:vector>
  </TitlesOfParts>
  <Company>Khon Kaen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it_clinic</dc:creator>
  <cp:lastModifiedBy>Somjit</cp:lastModifiedBy>
  <cp:revision>119</cp:revision>
  <dcterms:created xsi:type="dcterms:W3CDTF">2015-09-28T03:26:20Z</dcterms:created>
  <dcterms:modified xsi:type="dcterms:W3CDTF">2017-12-11T06:18:42Z</dcterms:modified>
</cp:coreProperties>
</file>